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324" r:id="rId2"/>
    <p:sldId id="261" r:id="rId3"/>
    <p:sldId id="308" r:id="rId4"/>
    <p:sldId id="322" r:id="rId5"/>
    <p:sldId id="323" r:id="rId6"/>
    <p:sldId id="275" r:id="rId7"/>
    <p:sldId id="321" r:id="rId8"/>
    <p:sldId id="260" r:id="rId9"/>
    <p:sldId id="270" r:id="rId10"/>
    <p:sldId id="318" r:id="rId11"/>
    <p:sldId id="320" r:id="rId12"/>
    <p:sldId id="309" r:id="rId13"/>
    <p:sldId id="319" r:id="rId14"/>
    <p:sldId id="312" r:id="rId15"/>
    <p:sldId id="315" r:id="rId16"/>
    <p:sldId id="316" r:id="rId17"/>
    <p:sldId id="299" r:id="rId18"/>
    <p:sldId id="288" r:id="rId19"/>
  </p:sldIdLst>
  <p:sldSz cx="9144000" cy="6858000" type="screen4x3"/>
  <p:notesSz cx="6794500" cy="9931400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1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69" autoAdjust="0"/>
    <p:restoredTop sz="94624" autoAdjust="0"/>
  </p:normalViewPr>
  <p:slideViewPr>
    <p:cSldViewPr>
      <p:cViewPr>
        <p:scale>
          <a:sx n="100" d="100"/>
          <a:sy n="100" d="100"/>
        </p:scale>
        <p:origin x="-744" y="3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9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5930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42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5600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noProof="0" smtClean="0"/>
              <a:t>Click to edit Master text styles</a:t>
            </a:r>
          </a:p>
          <a:p>
            <a:pPr lvl="1"/>
            <a:r>
              <a:rPr lang="en-AU" noProof="0" smtClean="0"/>
              <a:t>Second level</a:t>
            </a:r>
          </a:p>
          <a:p>
            <a:pPr lvl="2"/>
            <a:r>
              <a:rPr lang="en-AU" noProof="0" smtClean="0"/>
              <a:t>Third level</a:t>
            </a:r>
          </a:p>
          <a:p>
            <a:pPr lvl="3"/>
            <a:r>
              <a:rPr lang="en-AU" noProof="0" smtClean="0"/>
              <a:t>Fourth level</a:t>
            </a:r>
          </a:p>
          <a:p>
            <a:pPr lvl="4"/>
            <a:r>
              <a:rPr lang="en-AU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106618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2775" y="912813"/>
            <a:ext cx="7918450" cy="1470025"/>
          </a:xfrm>
        </p:spPr>
        <p:txBody>
          <a:bodyPr/>
          <a:lstStyle>
            <a:lvl1pPr algn="ctr">
              <a:defRPr sz="4400"/>
            </a:lvl1pPr>
          </a:lstStyle>
          <a:p>
            <a:pPr lvl="0"/>
            <a:r>
              <a:rPr lang="en-AU" noProof="0" smtClean="0"/>
              <a:t>Click to edit Master title style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27088" y="2492375"/>
            <a:ext cx="7488237" cy="1752600"/>
          </a:xfrm>
        </p:spPr>
        <p:txBody>
          <a:bodyPr/>
          <a:lstStyle>
            <a:lvl1pPr marL="0" indent="0" algn="ctr">
              <a:buFontTx/>
              <a:buNone/>
              <a:defRPr sz="36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AU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538478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33520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60350"/>
            <a:ext cx="2057400" cy="5616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60350"/>
            <a:ext cx="6019800" cy="5616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50084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96473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8312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4313"/>
            <a:ext cx="4038600" cy="4392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4313"/>
            <a:ext cx="4038600" cy="4392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30460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59969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9195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1256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72655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35956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6035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title style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84313"/>
            <a:ext cx="8229600" cy="4392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81C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81C6"/>
          </a:solidFill>
          <a:latin typeface="Century Gothic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81C6"/>
          </a:solidFill>
          <a:latin typeface="Century Gothic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81C6"/>
          </a:solidFill>
          <a:latin typeface="Century Gothic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81C6"/>
          </a:solidFill>
          <a:latin typeface="Century Gothic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rgbClr val="0081C6"/>
          </a:solidFill>
          <a:latin typeface="Century Gothic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rgbClr val="0081C6"/>
          </a:solidFill>
          <a:latin typeface="Century Gothic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rgbClr val="0081C6"/>
          </a:solidFill>
          <a:latin typeface="Century Gothic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rgbClr val="0081C6"/>
          </a:solidFill>
          <a:latin typeface="Century Gothic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ce.sa.edu.au/web/vet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6123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AU" sz="1800">
              <a:solidFill>
                <a:prstClr val="white"/>
              </a:solidFill>
            </a:endParaRPr>
          </a:p>
        </p:txBody>
      </p:sp>
      <p:pic>
        <p:nvPicPr>
          <p:cNvPr id="4" name="SACE-intro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r="787"/>
          <a:stretch/>
        </p:blipFill>
        <p:spPr>
          <a:xfrm>
            <a:off x="1162600" y="-387424"/>
            <a:ext cx="680400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915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700"/>
    </mc:Choice>
    <mc:Fallback xmlns="">
      <p:transition spd="slow" advClick="0" advTm="37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6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91440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AU" altLang="en-US" sz="4400" spc="-150" dirty="0" smtClean="0">
                <a:solidFill>
                  <a:schemeClr val="bg1"/>
                </a:solidFill>
                <a:latin typeface="+mn-lt"/>
              </a:rPr>
              <a:t>Earning SACE credits from VET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9113" y="1989138"/>
            <a:ext cx="8229600" cy="1727200"/>
          </a:xfrm>
        </p:spPr>
        <p:txBody>
          <a:bodyPr/>
          <a:lstStyle/>
          <a:p>
            <a:pPr marL="324000" indent="-288000" eaLnBrk="1" hangingPunct="1">
              <a:spcBef>
                <a:spcPts val="1000"/>
              </a:spcBef>
              <a:buClr>
                <a:srgbClr val="0070C0"/>
              </a:buClr>
              <a:buFont typeface="Wingdings" panose="05000000000000000000" pitchFamily="2" charset="2"/>
              <a:buChar char="§"/>
              <a:defRPr/>
            </a:pPr>
            <a:r>
              <a:rPr lang="en-US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Schools work with students to build clear VET pathways</a:t>
            </a:r>
          </a:p>
          <a:p>
            <a:pPr marL="324000" indent="-288000" eaLnBrk="1" hangingPunct="1">
              <a:spcBef>
                <a:spcPts val="1000"/>
              </a:spcBef>
              <a:buClr>
                <a:srgbClr val="0070C0"/>
              </a:buClr>
              <a:buFont typeface="Wingdings" panose="05000000000000000000" pitchFamily="2" charset="2"/>
              <a:buChar char="§"/>
              <a:defRPr/>
            </a:pPr>
            <a:r>
              <a:rPr lang="en-AU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Once students choose a VET pathway, their school’s  VET coordinator can help determine how many SACE credits they may achieve at Stage 1 or Stage 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91440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AU" altLang="en-US" sz="4000" spc="-150" dirty="0" smtClean="0">
                <a:solidFill>
                  <a:schemeClr val="bg1"/>
                </a:solidFill>
                <a:latin typeface="+mn-lt"/>
              </a:rPr>
              <a:t>Ensuring your VET counts for SACE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8638" y="2008188"/>
            <a:ext cx="8147050" cy="3221037"/>
          </a:xfrm>
        </p:spPr>
        <p:txBody>
          <a:bodyPr/>
          <a:lstStyle/>
          <a:p>
            <a:pPr marL="324000" indent="-288000" eaLnBrk="1" hangingPunct="1">
              <a:spcBef>
                <a:spcPts val="1000"/>
              </a:spcBef>
              <a:buClr>
                <a:srgbClr val="0070C0"/>
              </a:buClr>
              <a:buFont typeface="Wingdings" panose="05000000000000000000" pitchFamily="2" charset="2"/>
              <a:buChar char="§"/>
              <a:defRPr/>
            </a:pPr>
            <a:r>
              <a:rPr lang="en-AU" alt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RTOs provide students with their VET results / Statements of Attainment</a:t>
            </a:r>
          </a:p>
          <a:p>
            <a:pPr marL="324000" indent="-288000" eaLnBrk="1" hangingPunct="1">
              <a:spcBef>
                <a:spcPts val="1000"/>
              </a:spcBef>
              <a:buClr>
                <a:srgbClr val="0070C0"/>
              </a:buClr>
              <a:buFont typeface="Wingdings" panose="05000000000000000000" pitchFamily="2" charset="2"/>
              <a:buChar char="§"/>
              <a:defRPr/>
            </a:pPr>
            <a:r>
              <a:rPr lang="en-AU" alt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Schools report the VET results to the SACE </a:t>
            </a:r>
            <a:r>
              <a:rPr lang="en-AU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Board</a:t>
            </a:r>
            <a:br>
              <a:rPr lang="en-AU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AU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on </a:t>
            </a:r>
            <a:r>
              <a:rPr lang="en-AU" alt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behalf of students </a:t>
            </a:r>
          </a:p>
          <a:p>
            <a:pPr marL="324000" indent="-288000" eaLnBrk="1" hangingPunct="1">
              <a:spcBef>
                <a:spcPts val="1000"/>
              </a:spcBef>
              <a:buClr>
                <a:srgbClr val="0070C0"/>
              </a:buClr>
              <a:buFont typeface="Wingdings" panose="05000000000000000000" pitchFamily="2" charset="2"/>
              <a:buChar char="§"/>
              <a:defRPr/>
            </a:pPr>
            <a:r>
              <a:rPr lang="en-AU" alt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Schools also verify and supply evidence to </a:t>
            </a:r>
            <a:r>
              <a:rPr lang="en-AU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</a:t>
            </a:r>
            <a:br>
              <a:rPr lang="en-AU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AU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SACE Board </a:t>
            </a:r>
            <a:r>
              <a:rPr lang="en-AU" alt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 successful completion of Certificate III and higher VET </a:t>
            </a:r>
            <a:r>
              <a:rPr lang="en-AU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qualifications. These are used </a:t>
            </a:r>
            <a:r>
              <a:rPr lang="en-AU" alt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the </a:t>
            </a:r>
            <a:r>
              <a:rPr lang="en-AU" alt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ATAR</a:t>
            </a:r>
            <a:r>
              <a:rPr lang="en-AU" alt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AU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and TAFE </a:t>
            </a:r>
            <a:r>
              <a:rPr lang="en-AU" alt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 Selection </a:t>
            </a:r>
            <a:r>
              <a:rPr lang="en-AU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Score.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260350"/>
            <a:ext cx="9144000" cy="1081088"/>
          </a:xfrm>
        </p:spPr>
        <p:txBody>
          <a:bodyPr/>
          <a:lstStyle/>
          <a:p>
            <a:pPr eaLnBrk="1" hangingPunct="1">
              <a:defRPr/>
            </a:pPr>
            <a:r>
              <a:rPr lang="en-AU" altLang="en-US" sz="5400" spc="-150" dirty="0" smtClean="0">
                <a:solidFill>
                  <a:schemeClr val="bg1"/>
                </a:solidFill>
                <a:latin typeface="+mn-lt"/>
              </a:rPr>
              <a:t>VET Recognition Register</a:t>
            </a:r>
          </a:p>
        </p:txBody>
      </p:sp>
      <p:sp>
        <p:nvSpPr>
          <p:cNvPr id="12291" name="Subtitle 1"/>
          <p:cNvSpPr>
            <a:spLocks noGrp="1"/>
          </p:cNvSpPr>
          <p:nvPr>
            <p:ph type="subTitle" idx="1"/>
          </p:nvPr>
        </p:nvSpPr>
        <p:spPr>
          <a:xfrm>
            <a:off x="539750" y="1989138"/>
            <a:ext cx="7632700" cy="2014537"/>
          </a:xfrm>
        </p:spPr>
        <p:txBody>
          <a:bodyPr/>
          <a:lstStyle/>
          <a:p>
            <a:pPr marL="324000" indent="-288000" algn="l">
              <a:spcBef>
                <a:spcPts val="1000"/>
              </a:spcBef>
              <a:buClr>
                <a:srgbClr val="0070C0"/>
              </a:buClr>
              <a:buFont typeface="Wingdings" panose="05000000000000000000" pitchFamily="2" charset="2"/>
              <a:buChar char="§"/>
              <a:defRPr/>
            </a:pPr>
            <a:r>
              <a:rPr lang="en-US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VET Recognition Register on the SACE website lists more than 200 popular VET qualifications </a:t>
            </a:r>
          </a:p>
          <a:p>
            <a:pPr marL="324000" indent="-288000" algn="l">
              <a:spcBef>
                <a:spcPts val="1000"/>
              </a:spcBef>
              <a:buClr>
                <a:srgbClr val="0070C0"/>
              </a:buClr>
              <a:buFont typeface="Wingdings" panose="05000000000000000000" pitchFamily="2" charset="2"/>
              <a:buChar char="§"/>
              <a:defRPr/>
            </a:pPr>
            <a:r>
              <a:rPr lang="en-US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Register also shows the SACE level</a:t>
            </a:r>
            <a:br>
              <a:rPr lang="en-US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(Stage 1 or 2) and the SACE credits students</a:t>
            </a:r>
            <a:br>
              <a:rPr lang="en-US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could earn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9144000" cy="1223962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altLang="en-US" sz="5400" dirty="0" smtClean="0">
                <a:solidFill>
                  <a:schemeClr val="bg1"/>
                </a:solidFill>
                <a:latin typeface="+mn-lt"/>
              </a:rPr>
              <a:t>Students studying VET  </a:t>
            </a:r>
            <a:endParaRPr lang="en-AU" altLang="en-US" sz="5400" dirty="0" smtClean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0" y="3860800"/>
            <a:ext cx="9144000" cy="1871663"/>
          </a:xfrm>
          <a:prstGeom prst="rect">
            <a:avLst/>
          </a:prstGeom>
          <a:solidFill>
            <a:srgbClr val="00B0F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68000" tIns="216000" rIns="216000" bIns="216000" anchor="ctr"/>
          <a:lstStyle>
            <a:lvl1pPr eaLnBrk="0" hangingPunct="0">
              <a:spcBef>
                <a:spcPct val="20000"/>
              </a:spcBef>
              <a:buChar char="•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ts val="1000"/>
              </a:spcBef>
              <a:buFontTx/>
              <a:buNone/>
            </a:pPr>
            <a:r>
              <a:rPr lang="en-US" altLang="en-US" sz="2400" dirty="0">
                <a:solidFill>
                  <a:schemeClr val="bg1"/>
                </a:solidFill>
              </a:rPr>
              <a:t>While Olivia and Alexandra are both studying Allied Health Assistance, they have different careers in mind. </a:t>
            </a:r>
          </a:p>
          <a:p>
            <a:pPr eaLnBrk="1" hangingPunct="1">
              <a:spcBef>
                <a:spcPts val="1000"/>
              </a:spcBef>
              <a:buFontTx/>
              <a:buNone/>
            </a:pPr>
            <a:r>
              <a:rPr lang="en-US" altLang="en-US" sz="2400" dirty="0">
                <a:solidFill>
                  <a:schemeClr val="bg1"/>
                </a:solidFill>
              </a:rPr>
              <a:t>Olivia is considering nursing and Alexandra is keen on becoming an ambulance paramedic.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0" y="2420938"/>
            <a:ext cx="9144000" cy="1439862"/>
          </a:xfrm>
          <a:prstGeom prst="rect">
            <a:avLst/>
          </a:prstGeom>
          <a:solidFill>
            <a:srgbClr val="0070C0">
              <a:alpha val="80000"/>
            </a:srgbClr>
          </a:solidFill>
          <a:ln>
            <a:noFill/>
          </a:ln>
        </p:spPr>
        <p:txBody>
          <a:bodyPr lIns="468000" tIns="216000" rIns="216000" bIns="216000" anchor="ctr"/>
          <a:lstStyle>
            <a:lvl1pPr eaLnBrk="0" hangingPunct="0">
              <a:spcBef>
                <a:spcPct val="20000"/>
              </a:spcBef>
              <a:buChar char="•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ts val="1000"/>
              </a:spcBef>
              <a:buFontTx/>
              <a:buNone/>
              <a:defRPr/>
            </a:pPr>
            <a:r>
              <a:rPr lang="en-US" altLang="en-US" sz="4800" b="1" spc="-150" dirty="0" smtClean="0">
                <a:solidFill>
                  <a:schemeClr val="bg1"/>
                </a:solidFill>
              </a:rPr>
              <a:t>Olivia and Alexandra’s story</a:t>
            </a:r>
            <a:r>
              <a:rPr lang="en-US" altLang="en-US" sz="2800" b="1" spc="-150" dirty="0" smtClean="0">
                <a:solidFill>
                  <a:schemeClr val="bg1"/>
                </a:solidFill>
              </a:rPr>
              <a:t/>
            </a:r>
            <a:br>
              <a:rPr lang="en-US" altLang="en-US" sz="2800" b="1" spc="-150" dirty="0" smtClean="0">
                <a:solidFill>
                  <a:schemeClr val="bg1"/>
                </a:solidFill>
              </a:rPr>
            </a:br>
            <a:r>
              <a:rPr lang="en-US" altLang="en-US" sz="2800" b="1" spc="-150" dirty="0" smtClean="0">
                <a:solidFill>
                  <a:schemeClr val="bg1"/>
                </a:solidFill>
              </a:rPr>
              <a:t>Certificate III Allied Health Assistance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0" y="4365625"/>
            <a:ext cx="9144000" cy="1366838"/>
          </a:xfrm>
          <a:prstGeom prst="rect">
            <a:avLst/>
          </a:prstGeom>
          <a:solidFill>
            <a:srgbClr val="00B0F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68000" tIns="216000" rIns="216000" bIns="216000" anchor="ctr"/>
          <a:lstStyle>
            <a:lvl1pPr eaLnBrk="0" hangingPunct="0">
              <a:spcBef>
                <a:spcPct val="20000"/>
              </a:spcBef>
              <a:buChar char="•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ts val="1000"/>
              </a:spcBef>
              <a:buFontTx/>
              <a:buNone/>
            </a:pPr>
            <a:r>
              <a:rPr lang="en-AU" altLang="en-US" sz="2400">
                <a:solidFill>
                  <a:schemeClr val="bg1"/>
                </a:solidFill>
              </a:rPr>
              <a:t>Next year I’m hoping to study for a Certificate II in Automotive Servicing Technology. I’m keen to explore working as a diesel mechanic, or in vehicle assembly or crash body repairs.” </a:t>
            </a:r>
            <a:endParaRPr lang="en-US" altLang="en-US" sz="2400">
              <a:solidFill>
                <a:schemeClr val="bg1"/>
              </a:solidFill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0" y="3429000"/>
            <a:ext cx="9144000" cy="936625"/>
          </a:xfrm>
          <a:prstGeom prst="rect">
            <a:avLst/>
          </a:prstGeom>
          <a:solidFill>
            <a:srgbClr val="0070C0">
              <a:alpha val="80000"/>
            </a:srgbClr>
          </a:solidFill>
          <a:ln>
            <a:noFill/>
          </a:ln>
        </p:spPr>
        <p:txBody>
          <a:bodyPr lIns="1044000" tIns="216000" rIns="216000" bIns="216000" anchor="ctr"/>
          <a:lstStyle>
            <a:lvl1pPr eaLnBrk="0" hangingPunct="0">
              <a:spcBef>
                <a:spcPct val="20000"/>
              </a:spcBef>
              <a:buChar char="•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ts val="1000"/>
              </a:spcBef>
              <a:buFontTx/>
              <a:buNone/>
              <a:defRPr/>
            </a:pPr>
            <a:r>
              <a:rPr lang="en-US" altLang="en-US" sz="4800" b="1" spc="-150" dirty="0" err="1" smtClean="0">
                <a:solidFill>
                  <a:schemeClr val="bg1"/>
                </a:solidFill>
              </a:rPr>
              <a:t>Aboudy’s</a:t>
            </a:r>
            <a:r>
              <a:rPr lang="en-US" altLang="en-US" sz="4800" b="1" spc="-150" dirty="0" smtClean="0">
                <a:solidFill>
                  <a:schemeClr val="bg1"/>
                </a:solidFill>
              </a:rPr>
              <a:t> story </a:t>
            </a:r>
            <a:endParaRPr lang="en-US" altLang="en-US" sz="2800" b="1" spc="-150" dirty="0" smtClean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64163" y="3533775"/>
            <a:ext cx="4176712" cy="7588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600"/>
              </a:lnSpc>
              <a:spcBef>
                <a:spcPts val="1000"/>
              </a:spcBef>
              <a:defRPr/>
            </a:pPr>
            <a:r>
              <a:rPr lang="en-AU" altLang="en-US" sz="2400" b="1" spc="-150" dirty="0">
                <a:solidFill>
                  <a:schemeClr val="bg1"/>
                </a:solidFill>
              </a:rPr>
              <a:t>Certificate I in Automotive Servicing Technology</a:t>
            </a:r>
            <a:endParaRPr lang="en-US" altLang="en-US" sz="2400" b="1" spc="-150" dirty="0">
              <a:solidFill>
                <a:schemeClr val="bg1"/>
              </a:solidFill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-15875" y="3357563"/>
            <a:ext cx="1133475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3800" b="1" dirty="0">
                <a:solidFill>
                  <a:srgbClr val="00B0F0"/>
                </a:solidFill>
              </a:rPr>
              <a:t>“</a:t>
            </a:r>
            <a:endParaRPr lang="en-AU" altLang="en-US" sz="138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0" y="4437063"/>
            <a:ext cx="9144000" cy="1295400"/>
          </a:xfrm>
          <a:prstGeom prst="rect">
            <a:avLst/>
          </a:prstGeom>
          <a:solidFill>
            <a:srgbClr val="00B0F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68000" tIns="216000" rIns="216000" bIns="216000" anchor="ctr"/>
          <a:lstStyle>
            <a:lvl1pPr eaLnBrk="0" hangingPunct="0">
              <a:spcBef>
                <a:spcPct val="20000"/>
              </a:spcBef>
              <a:buChar char="•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ts val="1000"/>
              </a:spcBef>
              <a:buFontTx/>
              <a:buNone/>
            </a:pPr>
            <a:r>
              <a:rPr lang="en-AU" altLang="en-US" sz="2400">
                <a:solidFill>
                  <a:schemeClr val="bg1"/>
                </a:solidFill>
              </a:rPr>
              <a:t>Next year I hope to start a Diploma in Early Education</a:t>
            </a:r>
            <a:br>
              <a:rPr lang="en-AU" altLang="en-US" sz="2400">
                <a:solidFill>
                  <a:schemeClr val="bg1"/>
                </a:solidFill>
              </a:rPr>
            </a:br>
            <a:r>
              <a:rPr lang="en-AU" altLang="en-US" sz="2400">
                <a:solidFill>
                  <a:schemeClr val="bg1"/>
                </a:solidFill>
              </a:rPr>
              <a:t>and Care, and may even consider becoming an</a:t>
            </a:r>
            <a:br>
              <a:rPr lang="en-AU" altLang="en-US" sz="2400">
                <a:solidFill>
                  <a:schemeClr val="bg1"/>
                </a:solidFill>
              </a:rPr>
            </a:br>
            <a:r>
              <a:rPr lang="en-AU" altLang="en-US" sz="2400">
                <a:solidFill>
                  <a:schemeClr val="bg1"/>
                </a:solidFill>
              </a:rPr>
              <a:t>early childhood teacher in the future.”</a:t>
            </a:r>
            <a:endParaRPr lang="en-US" altLang="en-US" sz="2400">
              <a:solidFill>
                <a:schemeClr val="bg1"/>
              </a:solidFill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0" y="3500438"/>
            <a:ext cx="9144000" cy="936625"/>
          </a:xfrm>
          <a:prstGeom prst="rect">
            <a:avLst/>
          </a:prstGeom>
          <a:solidFill>
            <a:srgbClr val="0070C0">
              <a:alpha val="80000"/>
            </a:srgbClr>
          </a:solidFill>
          <a:ln>
            <a:noFill/>
          </a:ln>
        </p:spPr>
        <p:txBody>
          <a:bodyPr lIns="1116000" tIns="216000" rIns="216000" bIns="216000" anchor="ctr"/>
          <a:lstStyle>
            <a:lvl1pPr eaLnBrk="0" hangingPunct="0">
              <a:spcBef>
                <a:spcPct val="20000"/>
              </a:spcBef>
              <a:buChar char="•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ts val="1000"/>
              </a:spcBef>
              <a:buFontTx/>
              <a:buNone/>
              <a:defRPr/>
            </a:pPr>
            <a:r>
              <a:rPr lang="en-US" altLang="en-US" sz="4800" b="1" spc="-150" dirty="0" smtClean="0">
                <a:solidFill>
                  <a:schemeClr val="bg1"/>
                </a:solidFill>
              </a:rPr>
              <a:t>Zack’s story</a:t>
            </a:r>
            <a:endParaRPr lang="en-US" altLang="en-US" sz="2800" b="1" spc="-150" dirty="0" smtClean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859338" y="3575050"/>
            <a:ext cx="3168650" cy="8620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000"/>
              </a:lnSpc>
              <a:spcBef>
                <a:spcPts val="1000"/>
              </a:spcBef>
              <a:defRPr/>
            </a:pPr>
            <a:r>
              <a:rPr lang="en-AU" altLang="en-US" b="1" spc="-150" dirty="0">
                <a:solidFill>
                  <a:schemeClr val="bg1"/>
                </a:solidFill>
              </a:rPr>
              <a:t>Certificate III in</a:t>
            </a:r>
            <a:br>
              <a:rPr lang="en-AU" altLang="en-US" b="1" spc="-150" dirty="0">
                <a:solidFill>
                  <a:schemeClr val="bg1"/>
                </a:solidFill>
              </a:rPr>
            </a:br>
            <a:r>
              <a:rPr lang="en-AU" altLang="en-US" b="1" spc="-150" dirty="0">
                <a:solidFill>
                  <a:schemeClr val="bg1"/>
                </a:solidFill>
              </a:rPr>
              <a:t>Children’s Services</a:t>
            </a:r>
            <a:endParaRPr lang="en-US" altLang="en-US" b="1" spc="-150" dirty="0">
              <a:solidFill>
                <a:schemeClr val="bg1"/>
              </a:solidFill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-15875" y="3429000"/>
            <a:ext cx="1133475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3800" b="1">
                <a:solidFill>
                  <a:srgbClr val="00B0F0"/>
                </a:solidFill>
              </a:rPr>
              <a:t>“</a:t>
            </a:r>
            <a:endParaRPr lang="en-AU" altLang="en-US" sz="1380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4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44450"/>
            <a:ext cx="91440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AU" altLang="en-US" sz="5400" spc="-150" dirty="0" smtClean="0">
                <a:solidFill>
                  <a:schemeClr val="bg1"/>
                </a:solidFill>
                <a:latin typeface="+mn-lt"/>
              </a:rPr>
              <a:t>Further information</a:t>
            </a:r>
          </a:p>
        </p:txBody>
      </p:sp>
      <p:pic>
        <p:nvPicPr>
          <p:cNvPr id="17413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331913"/>
            <a:ext cx="5122862" cy="4194175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1331913"/>
            <a:ext cx="2952750" cy="4198937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AU" altLang="en-US" sz="5400" spc="-150" dirty="0" smtClean="0">
                <a:solidFill>
                  <a:schemeClr val="bg1"/>
                </a:solidFill>
                <a:latin typeface="+mn-lt"/>
              </a:rPr>
              <a:t>Further information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989138"/>
            <a:ext cx="7859713" cy="2232025"/>
          </a:xfrm>
        </p:spPr>
        <p:txBody>
          <a:bodyPr/>
          <a:lstStyle/>
          <a:p>
            <a:pPr marL="324000" indent="-288000" eaLnBrk="1" hangingPunct="1">
              <a:spcBef>
                <a:spcPts val="1000"/>
              </a:spcBef>
              <a:buClr>
                <a:srgbClr val="0070C0"/>
              </a:buClr>
              <a:buFont typeface="Wingdings" panose="05000000000000000000" pitchFamily="2" charset="2"/>
              <a:buChar char="§"/>
              <a:defRPr/>
            </a:pPr>
            <a:r>
              <a:rPr lang="en-AU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Visit the new VET </a:t>
            </a:r>
            <a:r>
              <a:rPr lang="en-AU" alt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minisite</a:t>
            </a:r>
            <a:r>
              <a:rPr lang="en-AU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br>
              <a:rPr lang="en-AU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AU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hlinkClick r:id="rId3"/>
              </a:rPr>
              <a:t>www.sace.sa.edu.au/web/vet</a:t>
            </a:r>
            <a:endParaRPr lang="en-AU" altLang="en-US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24000" indent="-288000" eaLnBrk="1" hangingPunct="1">
              <a:spcBef>
                <a:spcPts val="1000"/>
              </a:spcBef>
              <a:buClr>
                <a:srgbClr val="0070C0"/>
              </a:buClr>
              <a:buFont typeface="Wingdings" panose="05000000000000000000" pitchFamily="2" charset="2"/>
              <a:buChar char="§"/>
              <a:defRPr/>
            </a:pPr>
            <a:r>
              <a:rPr lang="en-AU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Read stories about SACE students including VET in their studies in the Stage 2 </a:t>
            </a:r>
            <a:r>
              <a:rPr lang="en-AU" altLang="en-US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Achieve </a:t>
            </a:r>
            <a:r>
              <a:rPr lang="en-AU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publication</a:t>
            </a:r>
            <a:r>
              <a:rPr lang="en-AU" altLang="en-US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AU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marL="324000" indent="-288000" eaLnBrk="1" hangingPunct="1">
              <a:spcBef>
                <a:spcPts val="1000"/>
              </a:spcBef>
              <a:buClr>
                <a:srgbClr val="0070C0"/>
              </a:buClr>
              <a:buFont typeface="Wingdings" panose="05000000000000000000" pitchFamily="2" charset="2"/>
              <a:buChar char="§"/>
              <a:defRPr/>
            </a:pPr>
            <a:r>
              <a:rPr lang="en-AU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Talk to your school’s VET coordinator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0" y="595313"/>
            <a:ext cx="9144000" cy="817562"/>
          </a:xfrm>
          <a:prstGeom prst="rect">
            <a:avLst/>
          </a:prstGeom>
          <a:noFill/>
          <a:ln>
            <a:noFill/>
          </a:ln>
          <a:effectLst/>
        </p:spPr>
        <p:txBody>
          <a:bodyPr tIns="108000" rIns="90000" bIns="144000" anchor="ctr"/>
          <a:lstStyle>
            <a:lvl1pPr eaLnBrk="0" hangingPunct="0">
              <a:spcBef>
                <a:spcPct val="20000"/>
              </a:spcBef>
              <a:buChar char="•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ts val="5800"/>
              </a:lnSpc>
              <a:spcBef>
                <a:spcPct val="50000"/>
              </a:spcBef>
              <a:buFontTx/>
              <a:buNone/>
              <a:defRPr/>
            </a:pPr>
            <a:r>
              <a:rPr lang="en-AU" altLang="en-US" sz="5400" b="1" dirty="0">
                <a:solidFill>
                  <a:schemeClr val="bg1"/>
                </a:solidFill>
              </a:rPr>
              <a:t>An introduction </a:t>
            </a:r>
            <a:r>
              <a:rPr lang="en-AU" altLang="en-US" sz="5400" b="1" dirty="0" smtClean="0">
                <a:solidFill>
                  <a:schemeClr val="bg1"/>
                </a:solidFill>
              </a:rPr>
              <a:t>to</a:t>
            </a:r>
            <a:br>
              <a:rPr lang="en-AU" altLang="en-US" sz="5400" b="1" dirty="0" smtClean="0">
                <a:solidFill>
                  <a:schemeClr val="bg1"/>
                </a:solidFill>
              </a:rPr>
            </a:br>
            <a:r>
              <a:rPr lang="en-AU" altLang="en-US" sz="5400" b="1" dirty="0" smtClean="0">
                <a:solidFill>
                  <a:schemeClr val="bg1"/>
                </a:solidFill>
              </a:rPr>
              <a:t>VET in </a:t>
            </a:r>
            <a:r>
              <a:rPr lang="en-AU" altLang="en-US" sz="5400" b="1" dirty="0">
                <a:solidFill>
                  <a:schemeClr val="bg1"/>
                </a:solidFill>
              </a:rPr>
              <a:t>the SACE</a:t>
            </a:r>
            <a:endParaRPr lang="en-AU" altLang="en-US" sz="5400" b="1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12775" y="44450"/>
            <a:ext cx="791845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AU" altLang="en-US" sz="5400" spc="-150" dirty="0" smtClean="0">
                <a:solidFill>
                  <a:schemeClr val="bg1"/>
                </a:solidFill>
                <a:latin typeface="+mn-lt"/>
              </a:rPr>
              <a:t>What is VET?</a:t>
            </a:r>
          </a:p>
        </p:txBody>
      </p:sp>
      <p:sp>
        <p:nvSpPr>
          <p:cNvPr id="4099" name="Subtitle 1"/>
          <p:cNvSpPr>
            <a:spLocks noGrp="1"/>
          </p:cNvSpPr>
          <p:nvPr>
            <p:ph type="subTitle" idx="1"/>
          </p:nvPr>
        </p:nvSpPr>
        <p:spPr>
          <a:xfrm>
            <a:off x="539750" y="1989138"/>
            <a:ext cx="7921625" cy="3600450"/>
          </a:xfrm>
        </p:spPr>
        <p:txBody>
          <a:bodyPr/>
          <a:lstStyle/>
          <a:p>
            <a:pPr marL="324000" indent="-288000" algn="l">
              <a:spcBef>
                <a:spcPts val="1000"/>
              </a:spcBef>
              <a:buClr>
                <a:srgbClr val="0070C0"/>
              </a:buClr>
              <a:buFont typeface="Wingdings" panose="05000000000000000000" pitchFamily="2" charset="2"/>
              <a:buChar char="§"/>
              <a:defRPr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Vocational education and training </a:t>
            </a:r>
          </a:p>
          <a:p>
            <a:pPr marL="324000" indent="-288000" algn="l">
              <a:spcBef>
                <a:spcPts val="1000"/>
              </a:spcBef>
              <a:buClr>
                <a:srgbClr val="0070C0"/>
              </a:buClr>
              <a:buFont typeface="Wingdings" panose="05000000000000000000" pitchFamily="2" charset="2"/>
              <a:buChar char="§"/>
              <a:defRPr/>
            </a:pPr>
            <a:r>
              <a:rPr lang="en-A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Gives </a:t>
            </a:r>
            <a:r>
              <a:rPr lang="en-A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students skills and knowledge for </a:t>
            </a:r>
            <a:r>
              <a:rPr lang="en-A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work</a:t>
            </a:r>
          </a:p>
          <a:p>
            <a:pPr marL="324000" indent="-288000" algn="l">
              <a:spcBef>
                <a:spcPts val="1000"/>
              </a:spcBef>
              <a:buClr>
                <a:srgbClr val="0070C0"/>
              </a:buClr>
              <a:buFont typeface="Wingdings" panose="05000000000000000000" pitchFamily="2" charset="2"/>
              <a:buChar char="§"/>
              <a:defRPr/>
            </a:pPr>
            <a:r>
              <a:rPr lang="en-A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Operates </a:t>
            </a:r>
            <a:r>
              <a:rPr lang="en-A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through a national training </a:t>
            </a:r>
            <a:r>
              <a:rPr lang="en-A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system</a:t>
            </a:r>
          </a:p>
          <a:p>
            <a:pPr marL="324000" indent="-288000" algn="l">
              <a:spcBef>
                <a:spcPts val="1000"/>
              </a:spcBef>
              <a:buClr>
                <a:srgbClr val="0070C0"/>
              </a:buClr>
              <a:buFont typeface="Wingdings" panose="05000000000000000000" pitchFamily="2" charset="2"/>
              <a:buChar char="§"/>
              <a:defRPr/>
            </a:pPr>
            <a:r>
              <a:rPr lang="en-A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Delivered</a:t>
            </a:r>
            <a:r>
              <a:rPr lang="en-A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assessed and certified </a:t>
            </a:r>
            <a:r>
              <a:rPr lang="en-A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by</a:t>
            </a:r>
            <a:br>
              <a:rPr lang="en-A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A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Registered </a:t>
            </a:r>
            <a:r>
              <a:rPr lang="en-A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Training </a:t>
            </a:r>
            <a:r>
              <a:rPr lang="en-A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Organisations (RTOs)</a:t>
            </a:r>
          </a:p>
          <a:p>
            <a:pPr marL="324000" indent="-288000" algn="l">
              <a:spcBef>
                <a:spcPts val="1000"/>
              </a:spcBef>
              <a:buClr>
                <a:srgbClr val="0070C0"/>
              </a:buClr>
              <a:buFont typeface="Wingdings" panose="05000000000000000000" pitchFamily="2" charset="2"/>
              <a:buChar char="§"/>
              <a:defRPr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SACE Board recognises completed VET;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does not assess or result VET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2863"/>
            <a:ext cx="9144000" cy="144145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altLang="en-US" sz="4800" spc="-150" dirty="0" smtClean="0">
                <a:solidFill>
                  <a:schemeClr val="bg1"/>
                </a:solidFill>
                <a:latin typeface="+mn-lt"/>
              </a:rPr>
              <a:t>Students studying VET in 2014 </a:t>
            </a:r>
            <a:endParaRPr lang="en-AU" altLang="en-US" sz="4800" spc="-150" dirty="0" smtClean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9113" y="1987550"/>
            <a:ext cx="8229600" cy="3170238"/>
          </a:xfrm>
        </p:spPr>
        <p:txBody>
          <a:bodyPr/>
          <a:lstStyle/>
          <a:p>
            <a:pPr marL="324000" indent="-288000" eaLnBrk="1" hangingPunct="1">
              <a:spcBef>
                <a:spcPts val="1000"/>
              </a:spcBef>
              <a:buClr>
                <a:srgbClr val="0070C0"/>
              </a:buClr>
              <a:buFont typeface="Wingdings" panose="05000000000000000000" pitchFamily="2" charset="2"/>
              <a:buChar char="§"/>
              <a:defRPr/>
            </a:pPr>
            <a:r>
              <a:rPr lang="en-AU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About 5,700 </a:t>
            </a:r>
            <a:r>
              <a:rPr lang="en-AU" alt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students (</a:t>
            </a:r>
            <a:r>
              <a:rPr lang="en-AU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42%) </a:t>
            </a:r>
            <a:r>
              <a:rPr lang="en-AU" alt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included VET in their SACE</a:t>
            </a:r>
          </a:p>
          <a:p>
            <a:pPr marL="324000" indent="-288000" eaLnBrk="1" hangingPunct="1">
              <a:spcBef>
                <a:spcPts val="1000"/>
              </a:spcBef>
              <a:buClr>
                <a:srgbClr val="0070C0"/>
              </a:buClr>
              <a:buFont typeface="Wingdings" panose="05000000000000000000" pitchFamily="2" charset="2"/>
              <a:buChar char="§"/>
              <a:defRPr/>
            </a:pPr>
            <a:r>
              <a:rPr lang="en-AU" alt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More than 1,200 students counted a Certificate III or higher towards their SACE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33375"/>
            <a:ext cx="91440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AU" altLang="en-US" sz="4400" spc="-150" dirty="0" smtClean="0">
                <a:solidFill>
                  <a:schemeClr val="bg1"/>
                </a:solidFill>
                <a:latin typeface="+mn-lt"/>
              </a:rPr>
              <a:t>Top five industry areas</a:t>
            </a:r>
            <a:br>
              <a:rPr lang="en-AU" altLang="en-US" sz="4400" spc="-150" dirty="0" smtClean="0">
                <a:solidFill>
                  <a:schemeClr val="bg1"/>
                </a:solidFill>
                <a:latin typeface="+mn-lt"/>
              </a:rPr>
            </a:br>
            <a:r>
              <a:rPr lang="en-AU" altLang="en-US" sz="4400" spc="-150" dirty="0" smtClean="0">
                <a:solidFill>
                  <a:schemeClr val="bg1"/>
                </a:solidFill>
                <a:latin typeface="+mn-lt"/>
              </a:rPr>
              <a:t>in 2014 for SACE students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" y="2060575"/>
            <a:ext cx="4139951" cy="3024188"/>
          </a:xfrm>
          <a:prstGeom prst="rect">
            <a:avLst/>
          </a:prstGeom>
          <a:solidFill>
            <a:srgbClr val="00B0F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32000" tIns="216000" rIns="216000" bIns="216000" anchor="ctr"/>
          <a:lstStyle>
            <a:lvl1pPr marL="323850" indent="-287338" eaLnBrk="0" hangingPunct="0">
              <a:spcBef>
                <a:spcPct val="20000"/>
              </a:spcBef>
              <a:buChar char="•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ts val="2600"/>
              </a:lnSpc>
              <a:spcBef>
                <a:spcPts val="1800"/>
              </a:spcBef>
              <a:buClr>
                <a:srgbClr val="0070C0"/>
              </a:buClr>
              <a:buFont typeface="Wingdings" pitchFamily="2" charset="2"/>
              <a:buChar char="§"/>
            </a:pPr>
            <a:r>
              <a:rPr lang="en-AU" altLang="en-US" sz="2400" b="1" dirty="0">
                <a:solidFill>
                  <a:schemeClr val="bg1"/>
                </a:solidFill>
              </a:rPr>
              <a:t>Hospitality </a:t>
            </a:r>
          </a:p>
          <a:p>
            <a:pPr>
              <a:lnSpc>
                <a:spcPts val="2600"/>
              </a:lnSpc>
              <a:spcBef>
                <a:spcPts val="1800"/>
              </a:spcBef>
              <a:buClr>
                <a:srgbClr val="0070C0"/>
              </a:buClr>
              <a:buFont typeface="Wingdings" pitchFamily="2" charset="2"/>
              <a:buChar char="§"/>
            </a:pPr>
            <a:r>
              <a:rPr lang="en-AU" altLang="en-US" sz="2400" b="1" dirty="0">
                <a:solidFill>
                  <a:schemeClr val="bg1"/>
                </a:solidFill>
              </a:rPr>
              <a:t>Retail Services </a:t>
            </a:r>
          </a:p>
          <a:p>
            <a:pPr>
              <a:lnSpc>
                <a:spcPts val="2600"/>
              </a:lnSpc>
              <a:spcBef>
                <a:spcPts val="1800"/>
              </a:spcBef>
              <a:buClr>
                <a:srgbClr val="0070C0"/>
              </a:buClr>
              <a:buFont typeface="Wingdings" pitchFamily="2" charset="2"/>
              <a:buChar char="§"/>
            </a:pPr>
            <a:r>
              <a:rPr lang="en-AU" altLang="en-US" sz="2400" b="1" dirty="0">
                <a:solidFill>
                  <a:schemeClr val="bg1"/>
                </a:solidFill>
              </a:rPr>
              <a:t>Sport and Recreation</a:t>
            </a:r>
          </a:p>
          <a:p>
            <a:pPr>
              <a:lnSpc>
                <a:spcPts val="2600"/>
              </a:lnSpc>
              <a:spcBef>
                <a:spcPts val="1800"/>
              </a:spcBef>
              <a:buClr>
                <a:srgbClr val="0070C0"/>
              </a:buClr>
              <a:buFont typeface="Wingdings" pitchFamily="2" charset="2"/>
              <a:buChar char="§"/>
            </a:pPr>
            <a:r>
              <a:rPr lang="en-AU" altLang="en-US" sz="2400" b="1" dirty="0">
                <a:solidFill>
                  <a:schemeClr val="bg1"/>
                </a:solidFill>
              </a:rPr>
              <a:t>Community Services</a:t>
            </a:r>
          </a:p>
          <a:p>
            <a:pPr>
              <a:lnSpc>
                <a:spcPts val="2600"/>
              </a:lnSpc>
              <a:spcBef>
                <a:spcPts val="1800"/>
              </a:spcBef>
              <a:buClr>
                <a:srgbClr val="0070C0"/>
              </a:buClr>
              <a:buFont typeface="Wingdings" pitchFamily="2" charset="2"/>
              <a:buChar char="§"/>
            </a:pPr>
            <a:r>
              <a:rPr lang="en-AU" altLang="en-US" sz="2400" b="1" dirty="0">
                <a:solidFill>
                  <a:schemeClr val="bg1"/>
                </a:solidFill>
              </a:rPr>
              <a:t>Construction</a:t>
            </a:r>
            <a:endParaRPr lang="en-US" alt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4450"/>
            <a:ext cx="8291513" cy="1382713"/>
          </a:xfrm>
        </p:spPr>
        <p:txBody>
          <a:bodyPr/>
          <a:lstStyle/>
          <a:p>
            <a:pPr algn="ctr" eaLnBrk="1" hangingPunct="1">
              <a:defRPr/>
            </a:pPr>
            <a:r>
              <a:rPr lang="en-AU" altLang="en-US" sz="5400" spc="-150" dirty="0" smtClean="0">
                <a:solidFill>
                  <a:schemeClr val="bg1"/>
                </a:solidFill>
                <a:latin typeface="+mn-lt"/>
              </a:rPr>
              <a:t>Why consider VET?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91513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AU" altLang="en-US" sz="5400" spc="-150" dirty="0" smtClean="0">
                <a:solidFill>
                  <a:schemeClr val="bg1"/>
                </a:solidFill>
                <a:latin typeface="+mn-lt"/>
              </a:rPr>
              <a:t>Why consider VET?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989138"/>
            <a:ext cx="7643813" cy="4392612"/>
          </a:xfrm>
        </p:spPr>
        <p:txBody>
          <a:bodyPr/>
          <a:lstStyle/>
          <a:p>
            <a:pPr marL="324000" indent="-288000" eaLnBrk="1" hangingPunct="1">
              <a:spcBef>
                <a:spcPts val="1000"/>
              </a:spcBef>
              <a:buClr>
                <a:srgbClr val="0070C0"/>
              </a:buClr>
              <a:buFont typeface="Wingdings" panose="05000000000000000000" pitchFamily="2" charset="2"/>
              <a:buChar char="§"/>
              <a:defRPr/>
            </a:pPr>
            <a:r>
              <a:rPr lang="en-AU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If students enjoy hands-on learning in a workplace setting, they can earn SACE credits for a wide range of activities </a:t>
            </a:r>
          </a:p>
          <a:p>
            <a:pPr marL="324000" indent="-288000">
              <a:spcBef>
                <a:spcPts val="1000"/>
              </a:spcBef>
              <a:buClr>
                <a:srgbClr val="0070C0"/>
              </a:buClr>
              <a:buFont typeface="Wingdings" panose="05000000000000000000" pitchFamily="2" charset="2"/>
              <a:buChar char="§"/>
              <a:defRPr/>
            </a:pPr>
            <a:r>
              <a:rPr lang="en-US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Including VET can help students get a head-start on a career</a:t>
            </a:r>
          </a:p>
          <a:p>
            <a:pPr marL="324000" indent="-288000">
              <a:spcBef>
                <a:spcPts val="1000"/>
              </a:spcBef>
              <a:buClr>
                <a:srgbClr val="0070C0"/>
              </a:buClr>
              <a:buFont typeface="Wingdings" panose="05000000000000000000" pitchFamily="2" charset="2"/>
              <a:buChar char="§"/>
              <a:defRPr/>
            </a:pPr>
            <a:r>
              <a:rPr lang="en-US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Students develop skills in trades and industries that interest them and work towards the SACE at the same 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98438"/>
            <a:ext cx="91440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altLang="en-US" sz="5400" spc="-150" dirty="0" smtClean="0">
                <a:solidFill>
                  <a:schemeClr val="bg1"/>
                </a:solidFill>
                <a:latin typeface="+mn-lt"/>
              </a:rPr>
              <a:t>Including VET in the SACE </a:t>
            </a:r>
            <a:endParaRPr lang="en-AU" altLang="en-US" sz="5400" spc="-150" dirty="0" smtClean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989138"/>
            <a:ext cx="8229600" cy="2952750"/>
          </a:xfrm>
        </p:spPr>
        <p:txBody>
          <a:bodyPr/>
          <a:lstStyle/>
          <a:p>
            <a:pPr marL="324000" indent="-288000">
              <a:spcBef>
                <a:spcPts val="1000"/>
              </a:spcBef>
              <a:buClr>
                <a:srgbClr val="0070C0"/>
              </a:buClr>
              <a:buFont typeface="Wingdings" panose="05000000000000000000" pitchFamily="2" charset="2"/>
              <a:buChar char="§"/>
              <a:defRPr/>
            </a:pPr>
            <a:r>
              <a:rPr lang="en-AU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Students can gain up to 150 of their 200 SACE credits</a:t>
            </a:r>
            <a:br>
              <a:rPr lang="en-AU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AU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at Stage 1 and/or Stage 2 from VET</a:t>
            </a:r>
          </a:p>
          <a:p>
            <a:pPr marL="324000" indent="-288000">
              <a:spcBef>
                <a:spcPts val="1000"/>
              </a:spcBef>
              <a:buClr>
                <a:srgbClr val="0070C0"/>
              </a:buClr>
              <a:buFont typeface="Wingdings" panose="05000000000000000000" pitchFamily="2" charset="2"/>
              <a:buChar char="§"/>
              <a:defRPr/>
            </a:pPr>
            <a:r>
              <a:rPr lang="en-US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PLP, English and mathematics subjects and the Research Project may also be industry focused </a:t>
            </a:r>
          </a:p>
          <a:p>
            <a:pPr marL="324000" indent="-288000">
              <a:spcBef>
                <a:spcPts val="1000"/>
              </a:spcBef>
              <a:buClr>
                <a:srgbClr val="0070C0"/>
              </a:buClr>
              <a:buFont typeface="Wingdings" panose="05000000000000000000" pitchFamily="2" charset="2"/>
              <a:buChar char="§"/>
              <a:defRPr/>
            </a:pPr>
            <a:r>
              <a:rPr lang="en-US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Completed Certificate III (or higher) qualifications</a:t>
            </a:r>
            <a:br>
              <a:rPr lang="en-US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at Stage 2 may count towards an ATAR, and</a:t>
            </a:r>
            <a:br>
              <a:rPr lang="en-US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TAFE SA Selection Score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98438"/>
            <a:ext cx="91440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AU" altLang="en-US" sz="4400" spc="-150" dirty="0" smtClean="0">
                <a:solidFill>
                  <a:schemeClr val="bg1"/>
                </a:solidFill>
                <a:latin typeface="+mn-lt"/>
              </a:rPr>
              <a:t>Earning SACE credits from VET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2010 Course Counselling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B0F0"/>
      </a:hlink>
      <a:folHlink>
        <a:srgbClr val="0070C0"/>
      </a:folHlink>
    </a:clrScheme>
    <a:fontScheme name="2010 Course Counselling">
      <a:majorFont>
        <a:latin typeface="Century Gothic"/>
        <a:ea typeface=""/>
        <a:cs typeface="Arial"/>
      </a:majorFont>
      <a:minorFont>
        <a:latin typeface="Arial"/>
        <a:ea typeface=""/>
        <a:cs typeface="Arial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010 Course Counsell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10 Course Counsellin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10 Course Counsellin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10 Course Counsellin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10 Course Counsellin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10 Course Counsellin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10 Course Counsellin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10 Course Counsellin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10 Course Counsellin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10 Course Counsellin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10 Course Counsellin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10 Course Counsellin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2010 Course Counselling</Template>
  <TotalTime>5574</TotalTime>
  <Words>352</Words>
  <Application>Microsoft Office PowerPoint</Application>
  <PresentationFormat>On-screen Show (4:3)</PresentationFormat>
  <Paragraphs>53</Paragraphs>
  <Slides>18</Slides>
  <Notes>5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2010 Course Counselling</vt:lpstr>
      <vt:lpstr>PowerPoint Presentation</vt:lpstr>
      <vt:lpstr>PowerPoint Presentation</vt:lpstr>
      <vt:lpstr>What is VET?</vt:lpstr>
      <vt:lpstr>Students studying VET in 2014 </vt:lpstr>
      <vt:lpstr>Top five industry areas in 2014 for SACE students</vt:lpstr>
      <vt:lpstr>Why consider VET?</vt:lpstr>
      <vt:lpstr>Why consider VET?</vt:lpstr>
      <vt:lpstr>Including VET in the SACE </vt:lpstr>
      <vt:lpstr>Earning SACE credits from VET</vt:lpstr>
      <vt:lpstr>Earning SACE credits from VET</vt:lpstr>
      <vt:lpstr>Ensuring your VET counts for SACE</vt:lpstr>
      <vt:lpstr>VET Recognition Register</vt:lpstr>
      <vt:lpstr>Students studying VET  </vt:lpstr>
      <vt:lpstr>PowerPoint Presentation</vt:lpstr>
      <vt:lpstr>PowerPoint Presentation</vt:lpstr>
      <vt:lpstr>PowerPoint Presentation</vt:lpstr>
      <vt:lpstr>Further information</vt:lpstr>
      <vt:lpstr>Further information</vt:lpstr>
    </vt:vector>
  </TitlesOfParts>
  <Company>DECS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Starting the SACE</dc:title>
  <dc:creator>XP SOE 1.1</dc:creator>
  <cp:lastModifiedBy>administrator</cp:lastModifiedBy>
  <cp:revision>473</cp:revision>
  <cp:lastPrinted>2014-06-26T23:46:21Z</cp:lastPrinted>
  <dcterms:created xsi:type="dcterms:W3CDTF">2010-06-08T07:03:36Z</dcterms:created>
  <dcterms:modified xsi:type="dcterms:W3CDTF">2015-08-16T23:46:46Z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bjective-Id">
    <vt:lpwstr>A376612</vt:lpwstr>
  </property>
  <property fmtid="{D5CDD505-2E9C-101B-9397-08002B2CF9AE}" pid="3" name="Objective-Comment">
    <vt:lpwstr/>
  </property>
  <property fmtid="{D5CDD505-2E9C-101B-9397-08002B2CF9AE}" pid="4" name="Objective-CreationStamp">
    <vt:filetime>2014-07-02T03:58:44Z</vt:filetime>
  </property>
  <property fmtid="{D5CDD505-2E9C-101B-9397-08002B2CF9AE}" pid="5" name="Objective-IsApproved">
    <vt:bool>false</vt:bool>
  </property>
  <property fmtid="{D5CDD505-2E9C-101B-9397-08002B2CF9AE}" pid="6" name="Objective-IsPublished">
    <vt:bool>false</vt:bool>
  </property>
  <property fmtid="{D5CDD505-2E9C-101B-9397-08002B2CF9AE}" pid="7" name="Objective-DatePublished">
    <vt:lpwstr/>
  </property>
  <property fmtid="{D5CDD505-2E9C-101B-9397-08002B2CF9AE}" pid="8" name="Objective-ModificationStamp">
    <vt:filetime>2014-07-02T06:36:53Z</vt:filetime>
  </property>
  <property fmtid="{D5CDD505-2E9C-101B-9397-08002B2CF9AE}" pid="9" name="Objective-Owner">
    <vt:lpwstr>Suzanne Cobbin</vt:lpwstr>
  </property>
  <property fmtid="{D5CDD505-2E9C-101B-9397-08002B2CF9AE}" pid="10" name="Objective-Path">
    <vt:lpwstr>Objective Global Folder:Stakeholder Engagement:Liaison (Stakeholders) Strategic:Principals &amp; Schools:Principals &amp; Schools - Correspondence:Principals Letters 2014:Term 2 2014:</vt:lpwstr>
  </property>
  <property fmtid="{D5CDD505-2E9C-101B-9397-08002B2CF9AE}" pid="11" name="Objective-Parent">
    <vt:lpwstr>Term 2 2014</vt:lpwstr>
  </property>
  <property fmtid="{D5CDD505-2E9C-101B-9397-08002B2CF9AE}" pid="12" name="Objective-State">
    <vt:lpwstr>Being Drafted</vt:lpwstr>
  </property>
  <property fmtid="{D5CDD505-2E9C-101B-9397-08002B2CF9AE}" pid="13" name="Objective-Title">
    <vt:lpwstr>Letter 6 Attach 4 An Introduction to VET in the SACE</vt:lpwstr>
  </property>
  <property fmtid="{D5CDD505-2E9C-101B-9397-08002B2CF9AE}" pid="14" name="Objective-Version">
    <vt:lpwstr>0.4</vt:lpwstr>
  </property>
  <property fmtid="{D5CDD505-2E9C-101B-9397-08002B2CF9AE}" pid="15" name="Objective-VersionComment">
    <vt:lpwstr/>
  </property>
  <property fmtid="{D5CDD505-2E9C-101B-9397-08002B2CF9AE}" pid="16" name="Objective-VersionNumber">
    <vt:r8>4</vt:r8>
  </property>
  <property fmtid="{D5CDD505-2E9C-101B-9397-08002B2CF9AE}" pid="17" name="Objective-FileNumber">
    <vt:lpwstr/>
  </property>
  <property fmtid="{D5CDD505-2E9C-101B-9397-08002B2CF9AE}" pid="18" name="Objective-Classification">
    <vt:lpwstr>[Inherited - none]</vt:lpwstr>
  </property>
  <property fmtid="{D5CDD505-2E9C-101B-9397-08002B2CF9AE}" pid="19" name="Objective-Caveats">
    <vt:lpwstr/>
  </property>
</Properties>
</file>